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1862" r:id="rId3"/>
    <p:sldId id="1872" r:id="rId4"/>
    <p:sldId id="1870" r:id="rId5"/>
    <p:sldId id="1852" r:id="rId6"/>
    <p:sldId id="1861" r:id="rId7"/>
    <p:sldId id="1860" r:id="rId8"/>
    <p:sldId id="1867" r:id="rId9"/>
    <p:sldId id="1863" r:id="rId10"/>
    <p:sldId id="1868" r:id="rId11"/>
    <p:sldId id="1869" r:id="rId12"/>
  </p:sldIdLst>
  <p:sldSz cx="12192000" cy="6858000"/>
  <p:notesSz cx="6735763" cy="98663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93CENDtLfBBjnH8khBGBU/Tz8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0104"/>
    <a:srgbClr val="2F0B98"/>
    <a:srgbClr val="4418EB"/>
    <a:srgbClr val="F9CC0C"/>
    <a:srgbClr val="3E15D6"/>
    <a:srgbClr val="025FAB"/>
    <a:srgbClr val="FFFFFF"/>
    <a:srgbClr val="D0E1ED"/>
    <a:srgbClr val="0000FF"/>
    <a:srgbClr val="660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AFA909-7838-41C2-A157-8FF6BAAB369A}">
  <a:tblStyle styleId="{A6AFA909-7838-41C2-A157-8FF6BAAB36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56" autoAdjust="0"/>
    <p:restoredTop sz="96966"/>
  </p:normalViewPr>
  <p:slideViewPr>
    <p:cSldViewPr snapToGrid="0">
      <p:cViewPr varScale="1">
        <p:scale>
          <a:sx n="170" d="100"/>
          <a:sy n="170" d="100"/>
        </p:scale>
        <p:origin x="784" y="19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0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CF7E89F0-3F8F-4919-802B-AB27524A40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85537F4-BC2E-4EE8-BD5E-957AEDA6D5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F16F2-72BF-45B3-8E3B-B7DE4D81E25B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D11CFC-120E-4EE5-9D88-1DE5FC8CED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1CE4DD4-8718-42F3-BCC6-1E3118497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D825B-6816-4EEE-911D-43A29605CF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6714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2550" y="741363"/>
            <a:ext cx="6570663" cy="36972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3"/>
            <a:ext cx="2919413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00" rIns="90625" bIns="453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9d778e94f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1163" y="1235075"/>
            <a:ext cx="5913437" cy="3327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g9d778e94f1_0_121:notes"/>
          <p:cNvSpPr txBox="1">
            <a:spLocks noGrp="1"/>
          </p:cNvSpPr>
          <p:nvPr>
            <p:ph type="body" idx="1"/>
          </p:nvPr>
        </p:nvSpPr>
        <p:spPr>
          <a:xfrm>
            <a:off x="673576" y="4748158"/>
            <a:ext cx="53886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00" tIns="46000" rIns="92000" bIns="4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FM: https://</a:t>
            </a:r>
            <a:r>
              <a:rPr kumimoji="1" lang="en-US" altLang="ja-JP" dirty="0" err="1"/>
              <a:t>atmarkit.itmedia.co.jp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ait</a:t>
            </a:r>
            <a:r>
              <a:rPr kumimoji="1" lang="en-US" altLang="ja-JP" dirty="0"/>
              <a:t>/articles/2302/27/news014.html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51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2A1E4-FF8F-5D89-2976-4A2041EB1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0293FA5-729A-CF79-210A-EB068CC31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30F986-F3D0-7810-EB9B-4A692AC3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FM: https://</a:t>
            </a:r>
            <a:r>
              <a:rPr kumimoji="1" lang="en-US" altLang="ja-JP" dirty="0" err="1"/>
              <a:t>atmarkit.itmedia.co.jp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ait</a:t>
            </a:r>
            <a:r>
              <a:rPr kumimoji="1" lang="en-US" altLang="ja-JP" dirty="0"/>
              <a:t>/articles/2302/27/news014.html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615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課題：</a:t>
            </a:r>
            <a:r>
              <a:rPr kumimoji="1" lang="en-US" altLang="ja-JP" dirty="0"/>
              <a:t>TEE</a:t>
            </a:r>
            <a:r>
              <a:rPr kumimoji="1" lang="ja-JP" altLang="en-US"/>
              <a:t>にうまく取り込めれるか？</a:t>
            </a:r>
          </a:p>
        </p:txBody>
      </p:sp>
    </p:spTree>
    <p:extLst>
      <p:ext uri="{BB962C8B-B14F-4D97-AF65-F5344CB8AC3E}">
        <p14:creationId xmlns:p14="http://schemas.microsoft.com/office/powerpoint/2010/main" val="373265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>
            <a:spLocks noGrp="1"/>
          </p:cNvSpPr>
          <p:nvPr>
            <p:ph type="body" idx="1"/>
          </p:nvPr>
        </p:nvSpPr>
        <p:spPr>
          <a:xfrm>
            <a:off x="419312" y="3122284"/>
            <a:ext cx="8385940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25"/>
          <p:cNvSpPr txBox="1">
            <a:spLocks noGrp="1"/>
          </p:cNvSpPr>
          <p:nvPr>
            <p:ph type="body" idx="2"/>
          </p:nvPr>
        </p:nvSpPr>
        <p:spPr>
          <a:xfrm>
            <a:off x="419312" y="779356"/>
            <a:ext cx="3238494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51A9FBD6-97DA-E848-8239-3D0FD27A1033}"/>
              </a:ext>
            </a:extLst>
          </p:cNvPr>
          <p:cNvSpPr/>
          <p:nvPr userDrawn="1"/>
        </p:nvSpPr>
        <p:spPr>
          <a:xfrm flipH="1">
            <a:off x="8088470" y="3429000"/>
            <a:ext cx="4103529" cy="3429001"/>
          </a:xfrm>
          <a:prstGeom prst="rtTriangle">
            <a:avLst/>
          </a:prstGeom>
          <a:solidFill>
            <a:srgbClr val="441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EB2E02-F015-1846-B731-4698E136047A}"/>
              </a:ext>
            </a:extLst>
          </p:cNvPr>
          <p:cNvSpPr txBox="1"/>
          <p:nvPr userDrawn="1"/>
        </p:nvSpPr>
        <p:spPr bwMode="auto">
          <a:xfrm>
            <a:off x="180052" y="6234963"/>
            <a:ext cx="4993604" cy="58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rtlCol="0">
            <a:spAutoFit/>
          </a:bodyPr>
          <a:lstStyle/>
          <a:p>
            <a:pPr eaLnBrk="1" hangingPunct="1"/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・本資料は弊社の許可無く対外的に参照・配布しないようお願い申し上げます。</a:t>
            </a:r>
            <a:endParaRPr kumimoji="1"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・本資料は機密情報を含む社外秘の資料です。 取り扱いにご注意ください</a:t>
            </a:r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。 </a:t>
            </a:r>
            <a:br>
              <a:rPr lang="en-US" altLang="ja-JP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</a:br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・本資料記載の機能は開発中の機能が含まれる場合があり、それらは予告なく変更される場合があります。</a:t>
            </a:r>
            <a:endParaRPr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</a:t>
            </a:r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本資料に含まれる社名、製品名、サービス名、ロゴマークは、各社の商標または登録商標です。</a:t>
            </a:r>
            <a:endParaRPr kumimoji="1" lang="ja-JP" alt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E8F7C6-6CA5-514F-9AB5-B53475349A35}"/>
              </a:ext>
            </a:extLst>
          </p:cNvPr>
          <p:cNvSpPr txBox="1"/>
          <p:nvPr userDrawn="1"/>
        </p:nvSpPr>
        <p:spPr>
          <a:xfrm>
            <a:off x="10435910" y="132833"/>
            <a:ext cx="1622738" cy="3153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lIns="108000" tIns="36000" rIns="108000" bIns="36000" rtlCol="0" anchor="ctr" anchorCtr="0">
            <a:spAutoFit/>
          </a:bodyPr>
          <a:lstStyle/>
          <a:p>
            <a:pPr algn="ctr">
              <a:lnSpc>
                <a:spcPts val="2100"/>
              </a:lnSpc>
            </a:pPr>
            <a:r>
              <a:rPr kumimoji="1" lang="en-US" altLang="ja-JP" b="0" i="0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CONFIDENTIAL</a:t>
            </a:r>
            <a:endParaRPr kumimoji="1" lang="ja-JP" altLang="en-US" b="0" i="0">
              <a:solidFill>
                <a:srgbClr val="C0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25453B8-B52E-F77A-4172-87CA7805DF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82539" y="5957160"/>
            <a:ext cx="2533374" cy="5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17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 userDrawn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水 が含まれている画像&#10;&#10;自動的に生成された説明">
            <a:extLst>
              <a:ext uri="{FF2B5EF4-FFF2-40B4-BE49-F238E27FC236}">
                <a16:creationId xmlns:a16="http://schemas.microsoft.com/office/drawing/2014/main" id="{9595A2A6-1C9A-B5EB-D8F4-F15496B5BA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00C6859-AF34-ECFE-6C58-D66AE6BBCAB6}"/>
              </a:ext>
            </a:extLst>
          </p:cNvPr>
          <p:cNvSpPr/>
          <p:nvPr userDrawn="1"/>
        </p:nvSpPr>
        <p:spPr>
          <a:xfrm>
            <a:off x="-3777" y="0"/>
            <a:ext cx="76847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8E8518-3720-3363-B5CF-A33F2B0CEF9C}"/>
              </a:ext>
            </a:extLst>
          </p:cNvPr>
          <p:cNvSpPr txBox="1"/>
          <p:nvPr userDrawn="1"/>
        </p:nvSpPr>
        <p:spPr bwMode="auto">
          <a:xfrm>
            <a:off x="180052" y="6402230"/>
            <a:ext cx="4993604" cy="33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rtlCol="0">
            <a:spAutoFit/>
          </a:bodyPr>
          <a:lstStyle/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・本資料記載の機能は開発中の機能が含まれる場合があり、それらは予告なく変更される場合があります。</a:t>
            </a:r>
            <a:endParaRPr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</a:t>
            </a:r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本資料に含まれる社名、製品名、サービス名、ロゴマークは、各社の商標または登録商標です。</a:t>
            </a:r>
            <a:endParaRPr kumimoji="1" lang="ja-JP" alt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</p:txBody>
      </p:sp>
      <p:sp>
        <p:nvSpPr>
          <p:cNvPr id="3" name="Google Shape;13;p25">
            <a:extLst>
              <a:ext uri="{FF2B5EF4-FFF2-40B4-BE49-F238E27FC236}">
                <a16:creationId xmlns:a16="http://schemas.microsoft.com/office/drawing/2014/main" id="{815A164D-5E07-69EB-51F1-1C1DF28BE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312" y="3122284"/>
            <a:ext cx="8385940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14;p25">
            <a:extLst>
              <a:ext uri="{FF2B5EF4-FFF2-40B4-BE49-F238E27FC236}">
                <a16:creationId xmlns:a16="http://schemas.microsoft.com/office/drawing/2014/main" id="{184C3C97-18ED-23C5-D940-B7EA02E48C1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9312" y="779356"/>
            <a:ext cx="3238494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0" name="図 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73396987-6DC0-79C9-344E-EB4E0C0123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0188" y="187784"/>
            <a:ext cx="2673638" cy="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1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 userDrawn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E817270-DF37-5CF1-9B38-6013D1F45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4526" y="0"/>
            <a:ext cx="4517246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EB2E02-F015-1846-B731-4698E136047A}"/>
              </a:ext>
            </a:extLst>
          </p:cNvPr>
          <p:cNvSpPr txBox="1"/>
          <p:nvPr userDrawn="1"/>
        </p:nvSpPr>
        <p:spPr bwMode="auto">
          <a:xfrm>
            <a:off x="180052" y="6402230"/>
            <a:ext cx="4993604" cy="33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rtlCol="0">
            <a:spAutoFit/>
          </a:bodyPr>
          <a:lstStyle/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・本資料記載の機能は開発中の機能が含まれる場合があり、それらは予告なく変更される場合があります。</a:t>
            </a:r>
            <a:endParaRPr lang="en-US" altLang="ja-JP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  <a:p>
            <a:pPr eaLnBrk="1" hangingPunct="1"/>
            <a:r>
              <a:rPr lang="ja-JP" altLang="en-US"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・</a:t>
            </a:r>
            <a:r>
              <a:rPr lang="ja-JP" alt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 UI" panose="020B0604030504040204" pitchFamily="50" charset="-128"/>
              </a:rPr>
              <a:t>本資料に含まれる社名、製品名、サービス名、ロゴマークは、各社の商標または登録商標です。</a:t>
            </a:r>
            <a:endParaRPr kumimoji="1" lang="ja-JP" altLang="en-US" sz="800" b="0" i="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 UI" panose="020B0604030504040204" pitchFamily="50" charset="-128"/>
            </a:endParaRPr>
          </a:p>
        </p:txBody>
      </p:sp>
      <p:sp>
        <p:nvSpPr>
          <p:cNvPr id="2" name="Google Shape;13;p25">
            <a:extLst>
              <a:ext uri="{FF2B5EF4-FFF2-40B4-BE49-F238E27FC236}">
                <a16:creationId xmlns:a16="http://schemas.microsoft.com/office/drawing/2014/main" id="{9F7DF1C6-C75E-E2D4-E638-C8F6EDDBB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312" y="3122284"/>
            <a:ext cx="8385940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" name="Google Shape;14;p25">
            <a:extLst>
              <a:ext uri="{FF2B5EF4-FFF2-40B4-BE49-F238E27FC236}">
                <a16:creationId xmlns:a16="http://schemas.microsoft.com/office/drawing/2014/main" id="{2C9D8780-F502-0184-F07C-81D709ED8A1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9312" y="779356"/>
            <a:ext cx="3238494" cy="6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spAutoFit/>
          </a:bodyPr>
          <a:lstStyle>
            <a:lvl1pPr marL="457212" marR="0" lvl="0" indent="-228606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 PLUS 1p"/>
              </a:defRPr>
            </a:lvl1pPr>
            <a:lvl2pPr marL="914423" marR="0" lvl="1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7" marR="0" lvl="4" indent="-228606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9" marR="0" lvl="5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1" marR="0" lvl="7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3" marR="0" lvl="8" indent="-342908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6" name="図 5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413B72A3-BC12-B8BA-40AD-3BC0CE5C8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38310" y="6036338"/>
            <a:ext cx="2673638" cy="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表紙" preserve="1" userDrawn="1">
  <p:cSld name="1_表紙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9D5856A-97EA-4D02-E586-C309117FA30D}"/>
              </a:ext>
            </a:extLst>
          </p:cNvPr>
          <p:cNvCxnSpPr>
            <a:cxnSpLocks/>
          </p:cNvCxnSpPr>
          <p:nvPr userDrawn="1"/>
        </p:nvCxnSpPr>
        <p:spPr>
          <a:xfrm flipH="1">
            <a:off x="890191" y="3568592"/>
            <a:ext cx="8520032" cy="0"/>
          </a:xfrm>
          <a:prstGeom prst="line">
            <a:avLst/>
          </a:prstGeom>
          <a:ln w="9525">
            <a:solidFill>
              <a:srgbClr val="4418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54AFEE-E564-8275-2719-3C0B3569BB5B}"/>
              </a:ext>
            </a:extLst>
          </p:cNvPr>
          <p:cNvSpPr txBox="1"/>
          <p:nvPr userDrawn="1"/>
        </p:nvSpPr>
        <p:spPr>
          <a:xfrm>
            <a:off x="860694" y="3124140"/>
            <a:ext cx="6109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　　　</a:t>
            </a:r>
            <a:endParaRPr lang="ja-JP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D43791D-387A-AD14-5043-E04B9F7A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93" y="2970416"/>
            <a:ext cx="10062289" cy="1101965"/>
          </a:xfrm>
          <a:prstGeom prst="rect">
            <a:avLst/>
          </a:prstGeom>
        </p:spPr>
        <p:txBody>
          <a:bodyPr/>
          <a:lstStyle>
            <a:lvl1pPr algn="l"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4" name="Google Shape;18;p26">
            <a:extLst>
              <a:ext uri="{FF2B5EF4-FFF2-40B4-BE49-F238E27FC236}">
                <a16:creationId xmlns:a16="http://schemas.microsoft.com/office/drawing/2014/main" id="{225CC3B6-8922-FD3D-587B-65FC0530FFA9}"/>
              </a:ext>
            </a:extLst>
          </p:cNvPr>
          <p:cNvSpPr txBox="1"/>
          <p:nvPr userDrawn="1"/>
        </p:nvSpPr>
        <p:spPr>
          <a:xfrm>
            <a:off x="4848225" y="6706067"/>
            <a:ext cx="2234112" cy="12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 All rights reserved.</a:t>
            </a:r>
            <a:endParaRPr sz="800" b="0" i="0" u="none" strike="noStrike" cap="none" dirty="0">
              <a:solidFill>
                <a:schemeClr val="bg1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2389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preserve="1" userDrawn="1">
  <p:cSld name="1_白紙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26">
            <a:extLst>
              <a:ext uri="{FF2B5EF4-FFF2-40B4-BE49-F238E27FC236}">
                <a16:creationId xmlns:a16="http://schemas.microsoft.com/office/drawing/2014/main" id="{0F189A5B-A8D9-6641-8B39-144D249859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4346" y="6682704"/>
            <a:ext cx="61234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Yu Gothic UI" panose="020B0500000000000000" pitchFamily="34" charset="-128"/>
                <a:cs typeface="Yu Gothic UI" panose="020B0500000000000000" pitchFamily="34" charset="-128"/>
                <a:sym typeface="Meiry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5FFADFCE-7455-4645-A2EE-71C931A8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97476"/>
            <a:ext cx="9436293" cy="503237"/>
          </a:xfrm>
          <a:prstGeom prst="rect">
            <a:avLst/>
          </a:prstGeom>
        </p:spPr>
        <p:txBody>
          <a:bodyPr anchor="ctr"/>
          <a:lstStyle>
            <a:lvl1pP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Google Shape;18;p26">
            <a:extLst>
              <a:ext uri="{FF2B5EF4-FFF2-40B4-BE49-F238E27FC236}">
                <a16:creationId xmlns:a16="http://schemas.microsoft.com/office/drawing/2014/main" id="{EE893F45-25C7-2743-B3D1-98D927DE4EE3}"/>
              </a:ext>
            </a:extLst>
          </p:cNvPr>
          <p:cNvSpPr txBox="1"/>
          <p:nvPr userDrawn="1"/>
        </p:nvSpPr>
        <p:spPr>
          <a:xfrm>
            <a:off x="4848225" y="6706067"/>
            <a:ext cx="2234112" cy="12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 All rights reserved.</a:t>
            </a:r>
            <a:endParaRPr sz="8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8AD87B1C-D4BE-AD30-53EB-44C02892C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387" y="6635636"/>
            <a:ext cx="833202" cy="1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preserve="1" userDrawn="1">
  <p:cSld name="1_白紙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26">
            <a:extLst>
              <a:ext uri="{FF2B5EF4-FFF2-40B4-BE49-F238E27FC236}">
                <a16:creationId xmlns:a16="http://schemas.microsoft.com/office/drawing/2014/main" id="{0F189A5B-A8D9-6641-8B39-144D249859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4346" y="6682704"/>
            <a:ext cx="61234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Yu Gothic UI" panose="020B0500000000000000" pitchFamily="34" charset="-128"/>
                <a:cs typeface="Yu Gothic UI" panose="020B0500000000000000" pitchFamily="34" charset="-128"/>
                <a:sym typeface="Meiry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5FFADFCE-7455-4645-A2EE-71C931A8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23" y="97476"/>
            <a:ext cx="9426834" cy="503237"/>
          </a:xfrm>
          <a:prstGeom prst="rect">
            <a:avLst/>
          </a:prstGeom>
        </p:spPr>
        <p:txBody>
          <a:bodyPr anchor="ctr"/>
          <a:lstStyle>
            <a:lvl1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Google Shape;18;p26">
            <a:extLst>
              <a:ext uri="{FF2B5EF4-FFF2-40B4-BE49-F238E27FC236}">
                <a16:creationId xmlns:a16="http://schemas.microsoft.com/office/drawing/2014/main" id="{EE893F45-25C7-2743-B3D1-98D927DE4EE3}"/>
              </a:ext>
            </a:extLst>
          </p:cNvPr>
          <p:cNvSpPr txBox="1"/>
          <p:nvPr userDrawn="1"/>
        </p:nvSpPr>
        <p:spPr>
          <a:xfrm>
            <a:off x="4848225" y="6706067"/>
            <a:ext cx="2234112" cy="12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 All rights reserved.</a:t>
            </a:r>
            <a:endParaRPr sz="8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5F5CD33-40ED-BFDC-A6D0-49B30134C151}"/>
              </a:ext>
            </a:extLst>
          </p:cNvPr>
          <p:cNvCxnSpPr/>
          <p:nvPr userDrawn="1"/>
        </p:nvCxnSpPr>
        <p:spPr>
          <a:xfrm>
            <a:off x="123566" y="617836"/>
            <a:ext cx="11969578" cy="0"/>
          </a:xfrm>
          <a:prstGeom prst="line">
            <a:avLst/>
          </a:prstGeom>
          <a:ln w="19050">
            <a:solidFill>
              <a:srgbClr val="4418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4ABA2325-6BF4-9672-675A-F08C16C4DA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1592" y="169023"/>
            <a:ext cx="1585413" cy="3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31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preserve="1" userDrawn="1">
  <p:cSld name="1_白紙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26">
            <a:extLst>
              <a:ext uri="{FF2B5EF4-FFF2-40B4-BE49-F238E27FC236}">
                <a16:creationId xmlns:a16="http://schemas.microsoft.com/office/drawing/2014/main" id="{0F189A5B-A8D9-6641-8B39-144D249859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4346" y="6682704"/>
            <a:ext cx="61234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Yu Gothic UI" panose="020B0500000000000000" pitchFamily="34" charset="-128"/>
                <a:sym typeface="Meiry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BFBFB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7" name="Google Shape;18;p26">
            <a:extLst>
              <a:ext uri="{FF2B5EF4-FFF2-40B4-BE49-F238E27FC236}">
                <a16:creationId xmlns:a16="http://schemas.microsoft.com/office/drawing/2014/main" id="{71A53F70-892D-A24E-8B77-50BC0EA51CC5}"/>
              </a:ext>
            </a:extLst>
          </p:cNvPr>
          <p:cNvSpPr txBox="1"/>
          <p:nvPr userDrawn="1"/>
        </p:nvSpPr>
        <p:spPr>
          <a:xfrm>
            <a:off x="10067484" y="6680128"/>
            <a:ext cx="1376862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ja-JP" sz="800" b="0" i="0" u="none" strike="noStrike" cap="none" dirty="0">
                <a:solidFill>
                  <a:srgbClr val="BFBFB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eiryo"/>
                <a:sym typeface="Meiryo"/>
              </a:rPr>
              <a:t>© EAGLYS Inc.</a:t>
            </a:r>
            <a:endParaRPr sz="800" b="0" i="0" u="none" strike="noStrike" cap="none" dirty="0">
              <a:solidFill>
                <a:srgbClr val="BFBFBF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eiryo"/>
              <a:sym typeface="Meiryo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A52974E-217C-A69D-C6A8-938A2210B9D5}"/>
              </a:ext>
            </a:extLst>
          </p:cNvPr>
          <p:cNvSpPr/>
          <p:nvPr userDrawn="1"/>
        </p:nvSpPr>
        <p:spPr>
          <a:xfrm>
            <a:off x="1" y="1"/>
            <a:ext cx="3887893" cy="6858000"/>
          </a:xfrm>
          <a:prstGeom prst="rect">
            <a:avLst/>
          </a:prstGeom>
          <a:solidFill>
            <a:srgbClr val="441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04"/>
          </a:p>
        </p:txBody>
      </p:sp>
      <p:pic>
        <p:nvPicPr>
          <p:cNvPr id="4" name="Picture 2" descr="aglys">
            <a:extLst>
              <a:ext uri="{FF2B5EF4-FFF2-40B4-BE49-F238E27FC236}">
                <a16:creationId xmlns:a16="http://schemas.microsoft.com/office/drawing/2014/main" id="{196DF5C9-B1E1-68B4-F112-5F53FB8F48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9" y="6561489"/>
            <a:ext cx="1116043" cy="19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5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67" r:id="rId3"/>
    <p:sldLayoutId id="2147483663" r:id="rId4"/>
    <p:sldLayoutId id="2147483654" r:id="rId5"/>
    <p:sldLayoutId id="2147483665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75000"/>
              <a:lumOff val="25000"/>
            </a:schemeClr>
          </a:solidFill>
          <a:latin typeface="Yu Gothic UI" panose="020B0500000000000000" pitchFamily="34" charset="-128"/>
          <a:ea typeface="Yu Gothic UI" panose="020B05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75000"/>
              <a:lumOff val="25000"/>
            </a:schemeClr>
          </a:solidFill>
          <a:latin typeface="Yu Gothic" panose="020B0400000000000000" pitchFamily="34" charset="-128"/>
          <a:ea typeface="Yu Gothic" panose="020B04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uggingface.co/collections/ibm/materials-673465deacbdf38d9c0c630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collections/ibm/materials-673465deacbdf38d9c0c6303" TargetMode="External"/><Relationship Id="rId2" Type="http://schemas.openxmlformats.org/officeDocument/2006/relationships/hyperlink" Target="https://github.com/IBM/materials/blob/main/README.md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uggingface.co/spaces/ibm-research/FM4M-demo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qiita.com/peony_snow/items/649ecb307cd3b5c10aa7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97/kajino19a/kajino19a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pdf/2309.1637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2166AA9-59FB-8973-5D68-C303441D7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Foundation Model for Material (FM4M)</a:t>
            </a:r>
            <a:endParaRPr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07B8FFF-0898-4B48-E56F-3469A6647B8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312" y="1104476"/>
            <a:ext cx="3238494" cy="613431"/>
          </a:xfrm>
        </p:spPr>
        <p:txBody>
          <a:bodyPr/>
          <a:lstStyle/>
          <a:p>
            <a:r>
              <a:rPr lang="en-US" altLang="ja-JP" dirty="0"/>
              <a:t>IBM model</a:t>
            </a:r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26B060-8A88-0DA0-493C-A97A934C6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9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5DC00B3-FB43-A7C3-3B00-217D4FA8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Fused</a:t>
            </a:r>
            <a:r>
              <a:rPr kumimoji="1" lang="ja-JP" altLang="en-US"/>
              <a:t> </a:t>
            </a:r>
            <a:r>
              <a:rPr kumimoji="1" lang="en-US" altLang="ja-JP" dirty="0"/>
              <a:t>Model</a:t>
            </a:r>
            <a:r>
              <a:rPr kumimoji="1" lang="ja-JP" altLang="en-US"/>
              <a:t>の特徴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C488BB-3EB2-7798-9989-AB011697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78" y="1754678"/>
            <a:ext cx="7772400" cy="4680043"/>
          </a:xfrm>
          <a:prstGeom prst="rect">
            <a:avLst/>
          </a:prstGeom>
        </p:spPr>
      </p:pic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A492E389-DC65-08CE-7A01-5C16C931ABDC}"/>
              </a:ext>
            </a:extLst>
          </p:cNvPr>
          <p:cNvSpPr/>
          <p:nvPr/>
        </p:nvSpPr>
        <p:spPr>
          <a:xfrm>
            <a:off x="493614" y="2290045"/>
            <a:ext cx="1666959" cy="1124793"/>
          </a:xfrm>
          <a:prstGeom prst="wedgeRectCallout">
            <a:avLst>
              <a:gd name="adj1" fmla="val 77711"/>
              <a:gd name="adj2" fmla="val 16178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ysClr val="windowText" lastClr="000000"/>
                </a:solidFill>
              </a:rPr>
              <a:t>Multi-modal</a:t>
            </a:r>
            <a:r>
              <a:rPr kumimoji="1" lang="ja-JP" altLang="en-US">
                <a:solidFill>
                  <a:sysClr val="windowText" lastClr="000000"/>
                </a:solidFill>
              </a:rPr>
              <a:t>データ中に欠損したデータを補うことができる</a:t>
            </a:r>
          </a:p>
        </p:txBody>
      </p:sp>
      <p:sp>
        <p:nvSpPr>
          <p:cNvPr id="6" name="右カーブ矢印 5">
            <a:extLst>
              <a:ext uri="{FF2B5EF4-FFF2-40B4-BE49-F238E27FC236}">
                <a16:creationId xmlns:a16="http://schemas.microsoft.com/office/drawing/2014/main" id="{0BA84135-9D11-3A9C-B19A-D5977306AAC9}"/>
              </a:ext>
            </a:extLst>
          </p:cNvPr>
          <p:cNvSpPr/>
          <p:nvPr/>
        </p:nvSpPr>
        <p:spPr>
          <a:xfrm>
            <a:off x="2468070" y="2913131"/>
            <a:ext cx="393194" cy="1909721"/>
          </a:xfrm>
          <a:prstGeom prst="curvedRightArrow">
            <a:avLst/>
          </a:prstGeom>
          <a:solidFill>
            <a:srgbClr val="F9010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0F82C6E-1F77-7EF3-A81E-F5C0859477B1}"/>
              </a:ext>
            </a:extLst>
          </p:cNvPr>
          <p:cNvSpPr txBox="1"/>
          <p:nvPr/>
        </p:nvSpPr>
        <p:spPr>
          <a:xfrm>
            <a:off x="305914" y="857250"/>
            <a:ext cx="10788267" cy="307777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化学業界でスペクトル、</a:t>
            </a:r>
            <a:r>
              <a:rPr lang="en" altLang="ja-JP" dirty="0"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lang="ja-JP" altLang="en">
                <a:latin typeface="Yu Gothic UI" panose="020B0500000000000000" pitchFamily="34" charset="-128"/>
                <a:ea typeface="Yu Gothic UI" panose="020B0500000000000000" pitchFamily="34" charset="-128"/>
              </a:rPr>
              <a:t>、</a:t>
            </a:r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物性値など違うタイプ（</a:t>
            </a:r>
            <a:r>
              <a:rPr lang="en-US" altLang="ja-JP" dirty="0">
                <a:latin typeface="Yu Gothic UI" panose="020B0500000000000000" pitchFamily="34" charset="-128"/>
                <a:ea typeface="Yu Gothic UI" panose="020B0500000000000000" pitchFamily="34" charset="-128"/>
              </a:rPr>
              <a:t>multi-modal</a:t>
            </a:r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）のデータは欠損するが多い、この問題を</a:t>
            </a:r>
            <a:r>
              <a:rPr lang="en-US" altLang="ja-JP" dirty="0">
                <a:latin typeface="Yu Gothic UI" panose="020B0500000000000000" pitchFamily="34" charset="-128"/>
                <a:ea typeface="Yu Gothic UI" panose="020B0500000000000000" pitchFamily="34" charset="-128"/>
              </a:rPr>
              <a:t>fused model</a:t>
            </a:r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で解決しようとしている。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122750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314C-5A66-D55B-C358-7453A770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96A003-E97C-27D1-54E1-97EEEAB13A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10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98CA1A0-F46D-EBEC-3E72-82471ACB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EAGLYS</a:t>
            </a:r>
            <a:r>
              <a:rPr kumimoji="1" lang="ja-JP" altLang="en-US"/>
              <a:t>の活用案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C19672-3219-85DE-06FA-34CC5E0A92C9}"/>
              </a:ext>
            </a:extLst>
          </p:cNvPr>
          <p:cNvSpPr txBox="1"/>
          <p:nvPr/>
        </p:nvSpPr>
        <p:spPr>
          <a:xfrm>
            <a:off x="305914" y="857250"/>
            <a:ext cx="10788267" cy="307777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ja-JP" dirty="0">
                <a:latin typeface="Yu Gothic UI" panose="020B0500000000000000" pitchFamily="34" charset="-128"/>
                <a:ea typeface="Yu Gothic UI" panose="020B0500000000000000" pitchFamily="34" charset="-128"/>
              </a:rPr>
              <a:t>FM4M</a:t>
            </a:r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は現在公開しているモデルは</a:t>
            </a:r>
            <a:r>
              <a:rPr lang="ja-JP" altLang="en-US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化学構造ベースのデータ</a:t>
            </a:r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に基づいた</a:t>
            </a:r>
            <a:r>
              <a:rPr lang="en-US" altLang="ja-JP" dirty="0"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。それを</a:t>
            </a:r>
            <a:r>
              <a:rPr lang="en-US" altLang="ja-JP" dirty="0">
                <a:latin typeface="Yu Gothic UI" panose="020B0500000000000000" pitchFamily="34" charset="-128"/>
                <a:ea typeface="Yu Gothic UI" panose="020B0500000000000000" pitchFamily="34" charset="-128"/>
              </a:rPr>
              <a:t>B</a:t>
            </a:r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＆</a:t>
            </a:r>
            <a:r>
              <a:rPr lang="en-US" altLang="ja-JP" dirty="0">
                <a:latin typeface="Yu Gothic UI" panose="020B0500000000000000" pitchFamily="34" charset="-128"/>
                <a:ea typeface="Yu Gothic UI" panose="020B0500000000000000" pitchFamily="34" charset="-128"/>
              </a:rPr>
              <a:t>S</a:t>
            </a:r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の配合データと組み合わせて使うことが考えられる。</a:t>
            </a:r>
          </a:p>
        </p:txBody>
      </p:sp>
      <p:pic>
        <p:nvPicPr>
          <p:cNvPr id="9" name="図 8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331B881-78A5-7B92-DF1F-E62F04D7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3"/>
          <a:stretch/>
        </p:blipFill>
        <p:spPr>
          <a:xfrm>
            <a:off x="305913" y="3021136"/>
            <a:ext cx="10825351" cy="2979614"/>
          </a:xfrm>
          <a:prstGeom prst="rect">
            <a:avLst/>
          </a:prstGeom>
        </p:spPr>
      </p:pic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23967908-7250-18F6-1B3B-8FAF448CAA93}"/>
              </a:ext>
            </a:extLst>
          </p:cNvPr>
          <p:cNvSpPr/>
          <p:nvPr/>
        </p:nvSpPr>
        <p:spPr>
          <a:xfrm>
            <a:off x="7836164" y="1976403"/>
            <a:ext cx="2213841" cy="1011453"/>
          </a:xfrm>
          <a:prstGeom prst="wedgeRectCallout">
            <a:avLst>
              <a:gd name="adj1" fmla="val -40579"/>
              <a:gd name="adj2" fmla="val 7687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ysClr val="windowText" lastClr="000000"/>
                </a:solidFill>
              </a:rPr>
              <a:t>目的変数の種類によって、独自のモデルを構築、ファインチューニングと予測もしくは逆解析を行う。</a:t>
            </a:r>
            <a:endParaRPr kumimoji="1" lang="en-US" altLang="ja-JP" dirty="0">
              <a:solidFill>
                <a:sysClr val="windowText" lastClr="00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C9AEB1-8BB3-0154-651E-F4E4EF87081A}"/>
              </a:ext>
            </a:extLst>
          </p:cNvPr>
          <p:cNvSpPr/>
          <p:nvPr/>
        </p:nvSpPr>
        <p:spPr>
          <a:xfrm>
            <a:off x="372234" y="3111615"/>
            <a:ext cx="5243639" cy="2354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0CFB97A0-6A52-BE3C-EF87-1CCAA2A7E63A}"/>
              </a:ext>
            </a:extLst>
          </p:cNvPr>
          <p:cNvSpPr/>
          <p:nvPr/>
        </p:nvSpPr>
        <p:spPr>
          <a:xfrm>
            <a:off x="305912" y="2035852"/>
            <a:ext cx="5706469" cy="541208"/>
          </a:xfrm>
          <a:prstGeom prst="wedgeRectCallout">
            <a:avLst>
              <a:gd name="adj1" fmla="val -5080"/>
              <a:gd name="adj2" fmla="val 1440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ysClr val="windowText" lastClr="000000"/>
                </a:solidFill>
              </a:rPr>
              <a:t>S</a:t>
            </a:r>
            <a:r>
              <a:rPr kumimoji="1" lang="ja-JP" altLang="en-US">
                <a:solidFill>
                  <a:sysClr val="windowText" lastClr="000000"/>
                </a:solidFill>
              </a:rPr>
              <a:t>＆</a:t>
            </a:r>
            <a:r>
              <a:rPr kumimoji="1" lang="en-US" altLang="ja-JP" dirty="0">
                <a:solidFill>
                  <a:sysClr val="windowText" lastClr="000000"/>
                </a:solidFill>
              </a:rPr>
              <a:t>B</a:t>
            </a:r>
            <a:r>
              <a:rPr kumimoji="1" lang="ja-JP" altLang="en-US">
                <a:solidFill>
                  <a:sysClr val="windowText" lastClr="000000"/>
                </a:solidFill>
              </a:rPr>
              <a:t>の材料の</a:t>
            </a:r>
            <a:r>
              <a:rPr kumimoji="1" lang="en-US" altLang="ja-JP" b="1" dirty="0">
                <a:solidFill>
                  <a:sysClr val="windowText" lastClr="000000"/>
                </a:solidFill>
              </a:rPr>
              <a:t>SMILES</a:t>
            </a:r>
            <a:r>
              <a:rPr kumimoji="1" lang="ja-JP" altLang="en-US" b="1">
                <a:solidFill>
                  <a:sysClr val="windowText" lastClr="000000"/>
                </a:solidFill>
              </a:rPr>
              <a:t>データ</a:t>
            </a:r>
            <a:r>
              <a:rPr kumimoji="1" lang="ja-JP" altLang="en-US">
                <a:solidFill>
                  <a:sysClr val="windowText" lastClr="000000"/>
                </a:solidFill>
              </a:rPr>
              <a:t>＋</a:t>
            </a:r>
            <a:r>
              <a:rPr kumimoji="1" lang="en-US" altLang="ja-JP" dirty="0">
                <a:solidFill>
                  <a:sysClr val="windowText" lastClr="000000"/>
                </a:solidFill>
              </a:rPr>
              <a:t>S</a:t>
            </a:r>
            <a:r>
              <a:rPr kumimoji="1" lang="ja-JP" altLang="en-US">
                <a:solidFill>
                  <a:sysClr val="windowText" lastClr="000000"/>
                </a:solidFill>
              </a:rPr>
              <a:t>＆</a:t>
            </a:r>
            <a:r>
              <a:rPr kumimoji="1" lang="en-US" altLang="ja-JP" dirty="0">
                <a:solidFill>
                  <a:sysClr val="windowText" lastClr="000000"/>
                </a:solidFill>
              </a:rPr>
              <a:t>B</a:t>
            </a:r>
            <a:r>
              <a:rPr kumimoji="1" lang="ja-JP" altLang="en-US">
                <a:solidFill>
                  <a:sysClr val="windowText" lastClr="000000"/>
                </a:solidFill>
              </a:rPr>
              <a:t>の材料</a:t>
            </a:r>
            <a:r>
              <a:rPr kumimoji="1" lang="ja-JP" altLang="en-US" b="1">
                <a:solidFill>
                  <a:sysClr val="windowText" lastClr="000000"/>
                </a:solidFill>
              </a:rPr>
              <a:t>配合率</a:t>
            </a:r>
            <a:r>
              <a:rPr kumimoji="1" lang="ja-JP" altLang="en-US">
                <a:solidFill>
                  <a:sysClr val="windowText" lastClr="000000"/>
                </a:solidFill>
              </a:rPr>
              <a:t>などの材料条件データで特徴量を作成</a:t>
            </a:r>
            <a:endParaRPr kumimoji="1" lang="en-US" altLang="ja-JP" dirty="0">
              <a:solidFill>
                <a:sysClr val="windowText" lastClr="0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718F40-04C2-23C1-80FD-BC206839C9CF}"/>
              </a:ext>
            </a:extLst>
          </p:cNvPr>
          <p:cNvSpPr txBox="1"/>
          <p:nvPr/>
        </p:nvSpPr>
        <p:spPr>
          <a:xfrm>
            <a:off x="1962453" y="2683005"/>
            <a:ext cx="2393385" cy="28814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こちらで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TEE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の必要性が発生？</a:t>
            </a:r>
          </a:p>
        </p:txBody>
      </p:sp>
    </p:spTree>
    <p:extLst>
      <p:ext uri="{BB962C8B-B14F-4D97-AF65-F5344CB8AC3E}">
        <p14:creationId xmlns:p14="http://schemas.microsoft.com/office/powerpoint/2010/main" val="405020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C0818-56EF-E41B-9E3C-0EDC59269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B6B6E6D-AC84-0DC6-778C-B85A8305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Outline</a:t>
            </a:r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47C9D4-5D9B-7DEA-2675-2DF5219192E3}"/>
              </a:ext>
            </a:extLst>
          </p:cNvPr>
          <p:cNvSpPr txBox="1"/>
          <p:nvPr/>
        </p:nvSpPr>
        <p:spPr>
          <a:xfrm>
            <a:off x="437408" y="1067267"/>
            <a:ext cx="11317184" cy="1611586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FM4M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モデル構造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公開情報と使用方法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の詳細＆活用案など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61674-3CB1-0813-65C3-9D9371AAC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C6C2726-B3D6-0E3E-F129-676CF993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Model Architecture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5269358-3A5C-2769-B8E3-AFE9B7472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85" y="848788"/>
            <a:ext cx="10718430" cy="456606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CDCB93-3B8F-3A45-3709-6F2C0C3897E1}"/>
              </a:ext>
            </a:extLst>
          </p:cNvPr>
          <p:cNvSpPr txBox="1"/>
          <p:nvPr/>
        </p:nvSpPr>
        <p:spPr>
          <a:xfrm>
            <a:off x="543297" y="6257287"/>
            <a:ext cx="7365670" cy="307777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ja-JP" altLang="en-US">
                <a:hlinkClick r:id="rId4"/>
              </a:rPr>
              <a:t>https://huggingface.co/collections/ibm/materials-673465deacbdf38d9c0c6303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22C358-9C05-0D3D-2DB6-B47E1C24E548}"/>
              </a:ext>
            </a:extLst>
          </p:cNvPr>
          <p:cNvSpPr txBox="1"/>
          <p:nvPr/>
        </p:nvSpPr>
        <p:spPr>
          <a:xfrm>
            <a:off x="2382368" y="5658451"/>
            <a:ext cx="973124" cy="288147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単独の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上矢印 7">
            <a:extLst>
              <a:ext uri="{FF2B5EF4-FFF2-40B4-BE49-F238E27FC236}">
                <a16:creationId xmlns:a16="http://schemas.microsoft.com/office/drawing/2014/main" id="{9C15325F-882B-7F01-FAB3-CF9C407E27DD}"/>
              </a:ext>
            </a:extLst>
          </p:cNvPr>
          <p:cNvSpPr/>
          <p:nvPr/>
        </p:nvSpPr>
        <p:spPr>
          <a:xfrm>
            <a:off x="2754630" y="5154417"/>
            <a:ext cx="228600" cy="32752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3BB881-0F3E-8D33-8D97-3C38EC76C4A2}"/>
              </a:ext>
            </a:extLst>
          </p:cNvPr>
          <p:cNvSpPr txBox="1"/>
          <p:nvPr/>
        </p:nvSpPr>
        <p:spPr>
          <a:xfrm>
            <a:off x="4849340" y="5662927"/>
            <a:ext cx="2362990" cy="719034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複数の</a:t>
            </a:r>
            <a:r>
              <a:rPr kumimoji="1"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uni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-modal FM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から融合した潜在空間を持つ融合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を作成</a:t>
            </a:r>
          </a:p>
        </p:txBody>
      </p:sp>
      <p:sp>
        <p:nvSpPr>
          <p:cNvPr id="10" name="上矢印 9">
            <a:extLst>
              <a:ext uri="{FF2B5EF4-FFF2-40B4-BE49-F238E27FC236}">
                <a16:creationId xmlns:a16="http://schemas.microsoft.com/office/drawing/2014/main" id="{BAF1CA87-42E2-AB17-0940-18E2848839DD}"/>
              </a:ext>
            </a:extLst>
          </p:cNvPr>
          <p:cNvSpPr/>
          <p:nvPr/>
        </p:nvSpPr>
        <p:spPr>
          <a:xfrm>
            <a:off x="5863590" y="5158893"/>
            <a:ext cx="228600" cy="32752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E229714-21A0-8CBF-CB30-9D84BE7022C2}"/>
              </a:ext>
            </a:extLst>
          </p:cNvPr>
          <p:cNvSpPr txBox="1"/>
          <p:nvPr/>
        </p:nvSpPr>
        <p:spPr>
          <a:xfrm>
            <a:off x="7999044" y="5662927"/>
            <a:ext cx="2876652" cy="288147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融合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から下流タスクへの応用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上矢印 11">
            <a:extLst>
              <a:ext uri="{FF2B5EF4-FFF2-40B4-BE49-F238E27FC236}">
                <a16:creationId xmlns:a16="http://schemas.microsoft.com/office/drawing/2014/main" id="{F5585A74-673D-8B67-67A5-308C5D4C7077}"/>
              </a:ext>
            </a:extLst>
          </p:cNvPr>
          <p:cNvSpPr/>
          <p:nvPr/>
        </p:nvSpPr>
        <p:spPr>
          <a:xfrm>
            <a:off x="9270125" y="5158893"/>
            <a:ext cx="228600" cy="32752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79050BBF-6BB3-CCDC-BB1B-DC4FD4E30951}"/>
              </a:ext>
            </a:extLst>
          </p:cNvPr>
          <p:cNvSpPr/>
          <p:nvPr/>
        </p:nvSpPr>
        <p:spPr>
          <a:xfrm>
            <a:off x="8534121" y="329759"/>
            <a:ext cx="1806497" cy="1014761"/>
          </a:xfrm>
          <a:prstGeom prst="wedgeRectCallout">
            <a:avLst>
              <a:gd name="adj1" fmla="val -69765"/>
              <a:gd name="adj2" fmla="val 3843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ysClr val="windowText" lastClr="000000"/>
                </a:solidFill>
              </a:rPr>
              <a:t>現在四つのモデルを公開、他のモデルも次々と公開するよてい</a:t>
            </a:r>
          </a:p>
        </p:txBody>
      </p:sp>
    </p:spTree>
    <p:extLst>
      <p:ext uri="{BB962C8B-B14F-4D97-AF65-F5344CB8AC3E}">
        <p14:creationId xmlns:p14="http://schemas.microsoft.com/office/powerpoint/2010/main" val="201097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245DC-A3C7-5AF6-82B4-879BE2458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CBF6EB1-0DBD-27AA-9E1A-FF708ADF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FM4M</a:t>
            </a:r>
            <a:r>
              <a:rPr lang="ja-JP" altLang="en-US"/>
              <a:t>の使用方法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A128B1-25BC-5074-BB79-C0BB58BBFD6B}"/>
              </a:ext>
            </a:extLst>
          </p:cNvPr>
          <p:cNvSpPr txBox="1"/>
          <p:nvPr/>
        </p:nvSpPr>
        <p:spPr>
          <a:xfrm>
            <a:off x="437408" y="1067267"/>
            <a:ext cx="11317184" cy="3150469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公開されている</a:t>
            </a:r>
            <a:r>
              <a:rPr kumimoji="1"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uni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-modal model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（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SMI-TED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、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SMI-SSED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、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SELFIES-TED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、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MHG-GED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）を単独で使用。これらのモデルは</a:t>
            </a:r>
            <a:r>
              <a:rPr lang="en-US" altLang="ja-JP" sz="20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Githab</a:t>
            </a:r>
            <a:r>
              <a:rPr lang="en-US" altLang="ja-JP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en-US" altLang="ja-JP" sz="20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Huggingface</a:t>
            </a:r>
            <a:r>
              <a:rPr lang="ja-JP" altLang="en-US" sz="2000">
                <a:latin typeface="Yu Gothic UI" panose="020B0500000000000000" pitchFamily="34" charset="-128"/>
                <a:ea typeface="Yu Gothic UI" panose="020B0500000000000000" pitchFamily="34" charset="-128"/>
              </a:rPr>
              <a:t>で公開されており、他のモデルも次々と公開する予定。</a:t>
            </a:r>
            <a:endParaRPr lang="en-US" altLang="ja-JP" sz="2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hlinkClick r:id="rId2"/>
              </a:rPr>
              <a:t>https://github.com/IBM/materials/blob/main/README.md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hlinkClick r:id="rId3"/>
              </a:rPr>
              <a:t>https://huggingface.co/collections/ibm/materials-673465deacbdf38d9c0c6303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FM4M-Kit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ラッパー ツールキット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を使用し、特徴量抽出、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multi-modal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統合、そして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downstream task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までサポート。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Web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UI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を使用する。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hlinkClick r:id="rId4"/>
              </a:rPr>
              <a:t>https://huggingface.co/spaces/ibm-research/FM4M-demo1</a:t>
            </a: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41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A1308C7-D420-D135-0FCB-644D8CE3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SMILES-based Transformer Encoder-Decoder (SMILES-TED)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BC43F63-2A48-14E3-486C-12169DE9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44" y="844188"/>
            <a:ext cx="8594196" cy="281341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38351D-5B9D-F268-E61C-644BC7D12671}"/>
              </a:ext>
            </a:extLst>
          </p:cNvPr>
          <p:cNvSpPr txBox="1"/>
          <p:nvPr/>
        </p:nvSpPr>
        <p:spPr>
          <a:xfrm>
            <a:off x="255879" y="3429000"/>
            <a:ext cx="4898748" cy="2442583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特徴：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データで学習。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Transformer Encoder Decoder</a:t>
            </a: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用途：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分子の物性予測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User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バイヤー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&amp;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サプライヤーが該当する。バイヤーのメリットが大きめ。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製薬関連業者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F6F38-4992-B98F-D032-FF03EDF7E646}"/>
              </a:ext>
            </a:extLst>
          </p:cNvPr>
          <p:cNvSpPr txBox="1"/>
          <p:nvPr/>
        </p:nvSpPr>
        <p:spPr>
          <a:xfrm>
            <a:off x="3327851" y="2661791"/>
            <a:ext cx="998385" cy="767209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FF0000"/>
                </a:solidFill>
              </a:rPr>
              <a:t>91 million SMILES samples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DD63D4-65BC-3E4D-8147-01DAE54167C4}"/>
              </a:ext>
            </a:extLst>
          </p:cNvPr>
          <p:cNvSpPr txBox="1"/>
          <p:nvPr/>
        </p:nvSpPr>
        <p:spPr>
          <a:xfrm>
            <a:off x="345260" y="986417"/>
            <a:ext cx="2003855" cy="11499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Input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Output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予測された分子特性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379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5E801-7496-7B71-3271-90C155CA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EC2334A-BD06-DC85-C1DA-D07DF94E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SELFIES-based Transformer Encoder-Decoder (SELFIES-TED)</a:t>
            </a:r>
            <a:endParaRPr lang="ja-JP" altLang="en-US"/>
          </a:p>
        </p:txBody>
      </p:sp>
      <p:pic>
        <p:nvPicPr>
          <p:cNvPr id="7" name="図 6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08FC5F1-2548-72DF-794B-E2E13BFA6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29" y="1011090"/>
            <a:ext cx="6159069" cy="3221045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EECD8ED-48B5-767C-C470-845898442751}"/>
              </a:ext>
            </a:extLst>
          </p:cNvPr>
          <p:cNvSpPr txBox="1"/>
          <p:nvPr/>
        </p:nvSpPr>
        <p:spPr>
          <a:xfrm>
            <a:off x="255879" y="3429000"/>
            <a:ext cx="4898748" cy="2227139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特徴：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SELFIES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で変換し学習。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Transformer Encoder Decoder</a:t>
            </a: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用途：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分子生成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User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バイヤー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&amp;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サプライヤーが該当する。バイヤーのメリットが大きめ。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製薬関連業者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E38EDD-402E-D2C0-7F0B-38A831070B5C}"/>
              </a:ext>
            </a:extLst>
          </p:cNvPr>
          <p:cNvSpPr txBox="1"/>
          <p:nvPr/>
        </p:nvSpPr>
        <p:spPr>
          <a:xfrm>
            <a:off x="345260" y="986417"/>
            <a:ext cx="1699284" cy="11499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Input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Output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新たな化学分子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CDDEE305-1DFE-E399-100F-E97012770A76}"/>
              </a:ext>
            </a:extLst>
          </p:cNvPr>
          <p:cNvSpPr/>
          <p:nvPr/>
        </p:nvSpPr>
        <p:spPr>
          <a:xfrm>
            <a:off x="3416533" y="998980"/>
            <a:ext cx="2032795" cy="1291066"/>
          </a:xfrm>
          <a:prstGeom prst="wedgeRectCallout">
            <a:avLst>
              <a:gd name="adj1" fmla="val -152164"/>
              <a:gd name="adj2" fmla="val -1663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ysClr val="windowText" lastClr="000000"/>
                </a:solidFill>
              </a:rPr>
              <a:t>SELFIES</a:t>
            </a:r>
            <a:r>
              <a:rPr kumimoji="1" lang="ja-JP" altLang="en-US">
                <a:solidFill>
                  <a:sysClr val="windowText" lastClr="000000"/>
                </a:solidFill>
              </a:rPr>
              <a:t>は分子生成において、</a:t>
            </a:r>
            <a:r>
              <a:rPr kumimoji="1" lang="en-US" altLang="ja-JP" dirty="0">
                <a:solidFill>
                  <a:sysClr val="windowText" lastClr="000000"/>
                </a:solidFill>
              </a:rPr>
              <a:t>SMILES</a:t>
            </a:r>
            <a:r>
              <a:rPr kumimoji="1" lang="ja-JP" altLang="en-US">
                <a:solidFill>
                  <a:sysClr val="windowText" lastClr="000000"/>
                </a:solidFill>
              </a:rPr>
              <a:t>よりロバストな分子を生成できる化学分子のテキスト表現です。</a:t>
            </a:r>
          </a:p>
        </p:txBody>
      </p:sp>
    </p:spTree>
    <p:extLst>
      <p:ext uri="{BB962C8B-B14F-4D97-AF65-F5344CB8AC3E}">
        <p14:creationId xmlns:p14="http://schemas.microsoft.com/office/powerpoint/2010/main" val="3195847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13136-8FAC-D3B6-7471-7A715CA2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91EFF87-BFF3-144B-981C-ABC9BB2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SMILES-based Mamba-based encoder-decoder model (SMI-SSED)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700E9A1-1699-41D8-E26B-FF706C10B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851" y="1438483"/>
            <a:ext cx="7660122" cy="214629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C2311A6-0121-8012-9D63-57014E49816C}"/>
              </a:ext>
            </a:extLst>
          </p:cNvPr>
          <p:cNvSpPr txBox="1"/>
          <p:nvPr/>
        </p:nvSpPr>
        <p:spPr>
          <a:xfrm>
            <a:off x="5700568" y="905323"/>
            <a:ext cx="4108598" cy="288147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lang="en" altLang="ja-JP" dirty="0">
                <a:solidFill>
                  <a:srgbClr val="FF0000"/>
                </a:solidFill>
              </a:rPr>
              <a:t>Structured state space sequence models (SSMs)</a:t>
            </a:r>
            <a:endParaRPr kumimoji="1" lang="ja-JP" altLang="en-US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351FCDD-1F6A-FE7C-1256-AE2DA3D50045}"/>
              </a:ext>
            </a:extLst>
          </p:cNvPr>
          <p:cNvCxnSpPr/>
          <p:nvPr/>
        </p:nvCxnSpPr>
        <p:spPr>
          <a:xfrm>
            <a:off x="8071542" y="1193470"/>
            <a:ext cx="0" cy="657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16AB318-5453-FB23-ACDB-808D11BDBF7F}"/>
              </a:ext>
            </a:extLst>
          </p:cNvPr>
          <p:cNvSpPr txBox="1"/>
          <p:nvPr/>
        </p:nvSpPr>
        <p:spPr>
          <a:xfrm>
            <a:off x="255878" y="3137687"/>
            <a:ext cx="7815653" cy="3519801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特徴：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データで学習。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Mamba model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を使用。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Mamba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特徴：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　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	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・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Attention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や</a:t>
            </a:r>
            <a:r>
              <a:rPr kumimoji="1"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MLPBlock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を持たない簡素化されたアーキテクチャ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	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・高速な推論（</a:t>
            </a:r>
            <a:r>
              <a:rPr kumimoji="1" lang="en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Transformer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の約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倍）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	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・</a:t>
            </a:r>
            <a:r>
              <a:rPr kumimoji="1" lang="en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GPU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メモリ最適化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用途：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物性予測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分子生成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収率予測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User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バイヤー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&amp;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サプライヤーが該当する。バイヤーのメリットが大きめ。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製薬関連業者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A5D84F-6795-76C1-C749-5274FFF945A4}"/>
              </a:ext>
            </a:extLst>
          </p:cNvPr>
          <p:cNvSpPr txBox="1"/>
          <p:nvPr/>
        </p:nvSpPr>
        <p:spPr>
          <a:xfrm>
            <a:off x="345260" y="986417"/>
            <a:ext cx="2003855" cy="11499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Input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SMILES</a:t>
            </a: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Output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予測された分子特性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457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62188-398F-B32C-1C5E-7F388B1D8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B5D4A02-42B7-B2F4-B36F-3267CE63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Mamba</a:t>
            </a:r>
            <a:r>
              <a:rPr lang="ja-JP" altLang="en-US"/>
              <a:t>（</a:t>
            </a:r>
            <a:r>
              <a:rPr lang="en-US" altLang="ja-JP" dirty="0"/>
              <a:t>Selective SSM</a:t>
            </a:r>
            <a:r>
              <a:rPr lang="ja-JP" altLang="en-US"/>
              <a:t>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60AE7F-2FE1-9974-2BF4-C03A21656ED7}"/>
              </a:ext>
            </a:extLst>
          </p:cNvPr>
          <p:cNvSpPr txBox="1"/>
          <p:nvPr/>
        </p:nvSpPr>
        <p:spPr>
          <a:xfrm>
            <a:off x="135923" y="6508500"/>
            <a:ext cx="60979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ja-JP" altLang="en-US">
                <a:hlinkClick r:id="rId2"/>
              </a:rPr>
              <a:t>https://qiita.com/peony_snow/items/649ecb307cd3b5c10aa7</a:t>
            </a:r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0DAD4F-ED32-8814-E963-B3A3C1729D6E}"/>
              </a:ext>
            </a:extLst>
          </p:cNvPr>
          <p:cNvSpPr txBox="1"/>
          <p:nvPr/>
        </p:nvSpPr>
        <p:spPr>
          <a:xfrm>
            <a:off x="305915" y="857250"/>
            <a:ext cx="908685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推論時は</a:t>
            </a:r>
            <a:r>
              <a:rPr lang="en" altLang="ja-JP" dirty="0">
                <a:latin typeface="Yu Gothic UI" panose="020B0500000000000000" pitchFamily="34" charset="-128"/>
                <a:ea typeface="Yu Gothic UI" panose="020B0500000000000000" pitchFamily="34" charset="-128"/>
              </a:rPr>
              <a:t>RNN</a:t>
            </a:r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のように</a:t>
            </a:r>
            <a:r>
              <a:rPr lang="en" altLang="ja-JP" dirty="0">
                <a:latin typeface="Yu Gothic UI" panose="020B0500000000000000" pitchFamily="34" charset="-128"/>
                <a:ea typeface="Yu Gothic UI" panose="020B0500000000000000" pitchFamily="34" charset="-128"/>
              </a:rPr>
              <a:t>O(L)</a:t>
            </a:r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のオーダで動作し、学習時は</a:t>
            </a:r>
            <a:r>
              <a:rPr lang="en" altLang="ja-JP" dirty="0">
                <a:latin typeface="Yu Gothic UI" panose="020B0500000000000000" pitchFamily="34" charset="-128"/>
                <a:ea typeface="Yu Gothic UI" panose="020B0500000000000000" pitchFamily="34" charset="-128"/>
              </a:rPr>
              <a:t>Transformer</a:t>
            </a:r>
            <a:r>
              <a:rPr lang="ja-JP" altLang="en-US">
                <a:latin typeface="Yu Gothic UI" panose="020B0500000000000000" pitchFamily="34" charset="-128"/>
                <a:ea typeface="Yu Gothic UI" panose="020B0500000000000000" pitchFamily="34" charset="-128"/>
              </a:rPr>
              <a:t>のように並列化された処理が可能という２つのモデルのいいとこどりをしたようなモデルです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777A6F-EE2C-1C8E-E224-76AEDEB6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09" y="1316756"/>
            <a:ext cx="9251182" cy="51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42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4B848-9311-1E33-1114-B28211919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648C3C7-040F-EA3F-2FA3-C506ADED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22" y="97476"/>
            <a:ext cx="10024077" cy="503237"/>
          </a:xfrm>
        </p:spPr>
        <p:txBody>
          <a:bodyPr/>
          <a:lstStyle/>
          <a:p>
            <a:r>
              <a:rPr lang="en-US" altLang="ja-JP" sz="2000" dirty="0"/>
              <a:t>Molecular Hypergraph Grammar with Graph-based Encoder Decoder (MHG-GED)</a:t>
            </a:r>
            <a:endParaRPr lang="ja-JP" altLang="en-US" sz="200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37834FF-7589-9D19-E842-49447DA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70" y="794984"/>
            <a:ext cx="7088721" cy="266406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4ECF6-A312-540B-B319-6ECCC6346B60}"/>
              </a:ext>
            </a:extLst>
          </p:cNvPr>
          <p:cNvSpPr txBox="1"/>
          <p:nvPr/>
        </p:nvSpPr>
        <p:spPr>
          <a:xfrm>
            <a:off x="245716" y="6317379"/>
            <a:ext cx="4849185" cy="503590"/>
          </a:xfrm>
          <a:prstGeom prst="rect">
            <a:avLst/>
          </a:prstGeom>
          <a:noFill/>
          <a:ln w="38100">
            <a:noFill/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en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hlinkClick r:id="rId3"/>
              </a:rPr>
              <a:t>https://proceedings.mlr.press/v97/kajino19a/kajino19a.pdf</a:t>
            </a:r>
            <a:endParaRPr kumimoji="1" lang="en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en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hlinkClick r:id="rId4"/>
              </a:rPr>
              <a:t>https://arxiv.org/pdf/2309.16374</a:t>
            </a:r>
            <a:endParaRPr kumimoji="1" lang="en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435F0B-7A71-1258-091B-448028A07569}"/>
              </a:ext>
            </a:extLst>
          </p:cNvPr>
          <p:cNvSpPr txBox="1"/>
          <p:nvPr/>
        </p:nvSpPr>
        <p:spPr>
          <a:xfrm>
            <a:off x="255878" y="3137687"/>
            <a:ext cx="7815653" cy="2658026"/>
          </a:xfrm>
          <a:prstGeom prst="rect">
            <a:avLst/>
          </a:prstGeom>
          <a:noFill/>
          <a:ln w="38100">
            <a:noFill/>
          </a:ln>
        </p:spPr>
        <p:txBody>
          <a:bodyPr wrap="square" lIns="108000" tIns="36000" rIns="108000" bIns="36000" rtlCol="0" anchor="t" anchorCtr="0">
            <a:spAutoFit/>
          </a:bodyPr>
          <a:lstStyle/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特徴：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化学分子をグラフとして学習。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MHG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：三つの特徴をベースに分子を生成ー＞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①</a:t>
            </a:r>
            <a:r>
              <a:rPr lang="ja-JP" altLang="en-US"/>
              <a:t>文脈自由グラフ文法、</a:t>
            </a:r>
            <a:r>
              <a:rPr lang="en-US" altLang="ja-JP" dirty="0"/>
              <a:t> ②</a:t>
            </a:r>
            <a:r>
              <a:rPr lang="ja-JP" altLang="en-US"/>
              <a:t>無効な分子を生成しない、</a:t>
            </a:r>
            <a:r>
              <a:rPr lang="en-US" altLang="ja-JP" dirty="0"/>
              <a:t>③</a:t>
            </a:r>
            <a:r>
              <a:rPr lang="ja-JP" altLang="en-US"/>
              <a:t>原子レベルの結合と立体化学情報を表現可能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用途：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物性予測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分子生成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User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バイヤー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&amp; 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サプライヤーが該当する。バイヤーのメリットが大きめ。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製薬関連業者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113092-E752-5774-DB23-26E6C1F864BA}"/>
              </a:ext>
            </a:extLst>
          </p:cNvPr>
          <p:cNvSpPr txBox="1"/>
          <p:nvPr/>
        </p:nvSpPr>
        <p:spPr>
          <a:xfrm>
            <a:off x="345260" y="986417"/>
            <a:ext cx="2003855" cy="136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108000" tIns="36000" rIns="108000" bIns="36000" rtlCol="0" anchor="t" anchorCtr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Input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Graph data</a:t>
            </a:r>
          </a:p>
          <a:p>
            <a:pPr algn="l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l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Output</a:t>
            </a: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 algn="l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新たな化学分子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kumimoji="1"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予測された分子特性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953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NRI Template">
      <a:dk1>
        <a:srgbClr val="000000"/>
      </a:dk1>
      <a:lt1>
        <a:srgbClr val="FFFFFF"/>
      </a:lt1>
      <a:dk2>
        <a:srgbClr val="CCCCCC"/>
      </a:dk2>
      <a:lt2>
        <a:srgbClr val="7F7F7F"/>
      </a:lt2>
      <a:accent1>
        <a:srgbClr val="40647F"/>
      </a:accent1>
      <a:accent2>
        <a:srgbClr val="7AABCC"/>
      </a:accent2>
      <a:accent3>
        <a:srgbClr val="B5D1E2"/>
      </a:accent3>
      <a:accent4>
        <a:srgbClr val="E57E17"/>
      </a:accent4>
      <a:accent5>
        <a:srgbClr val="BF1313"/>
      </a:accent5>
      <a:accent6>
        <a:srgbClr val="005BAC"/>
      </a:accent6>
      <a:hlink>
        <a:srgbClr val="E57E17"/>
      </a:hlink>
      <a:folHlink>
        <a:srgbClr val="BF1313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38100">
          <a:noFill/>
        </a:ln>
      </a:spPr>
      <a:bodyPr wrap="square" lIns="108000" tIns="36000" rIns="108000" bIns="36000" rtlCol="0" anchor="t" anchorCtr="0">
        <a:spAutoFit/>
      </a:bodyPr>
      <a:lstStyle>
        <a:defPPr algn="l">
          <a:defRPr kumimoji="1" smtClean="0">
            <a:solidFill>
              <a:schemeClr val="tx1">
                <a:lumMod val="75000"/>
                <a:lumOff val="25000"/>
              </a:schemeClr>
            </a:solidFill>
            <a:latin typeface="Yu Gothic UI" panose="020B0500000000000000" pitchFamily="34" charset="-128"/>
            <a:ea typeface="Yu Gothic UI" panose="020B0500000000000000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243BB30-19A6-374E-A93C-B81FD6FF1E4B}">
  <we:reference id="wa200005566" version="3.0.0.2" store="ja-JP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50471</TotalTime>
  <Words>784</Words>
  <Application>Microsoft Macintosh PowerPoint</Application>
  <PresentationFormat>ワイド画面</PresentationFormat>
  <Paragraphs>115</Paragraphs>
  <Slides>11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M PLUS 1p</vt:lpstr>
      <vt:lpstr>Yu Gothic UI</vt:lpstr>
      <vt:lpstr>Meiryo</vt:lpstr>
      <vt:lpstr>Yu Gothic</vt:lpstr>
      <vt:lpstr>Arial</vt:lpstr>
      <vt:lpstr>Template</vt:lpstr>
      <vt:lpstr>PowerPoint プレゼンテーション</vt:lpstr>
      <vt:lpstr>Outline</vt:lpstr>
      <vt:lpstr>Model Architecture</vt:lpstr>
      <vt:lpstr>FM4Mの使用方法</vt:lpstr>
      <vt:lpstr>SMILES-based Transformer Encoder-Decoder (SMILES-TED)</vt:lpstr>
      <vt:lpstr>SELFIES-based Transformer Encoder-Decoder (SELFIES-TED)</vt:lpstr>
      <vt:lpstr>SMILES-based Mamba-based encoder-decoder model (SMI-SSED)</vt:lpstr>
      <vt:lpstr>Mamba（Selective SSM）</vt:lpstr>
      <vt:lpstr>Molecular Hypergraph Grammar with Graph-based Encoder Decoder (MHG-GED)</vt:lpstr>
      <vt:lpstr>Fused Modelの特徴</vt:lpstr>
      <vt:lpstr>EAGLYSの活用案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IGP-2000027</dc:creator>
  <cp:lastModifiedBy>Uen Tinnlea</cp:lastModifiedBy>
  <cp:revision>301</cp:revision>
  <cp:lastPrinted>2021-08-25T01:17:35Z</cp:lastPrinted>
  <dcterms:created xsi:type="dcterms:W3CDTF">2015-01-28T10:57:14Z</dcterms:created>
  <dcterms:modified xsi:type="dcterms:W3CDTF">2025-03-05T09:13:15Z</dcterms:modified>
</cp:coreProperties>
</file>